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mp3" ContentType="audi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0" r:id="rId3"/>
    <p:sldId id="294" r:id="rId4"/>
    <p:sldId id="271" r:id="rId5"/>
    <p:sldId id="353" r:id="rId6"/>
    <p:sldId id="348" r:id="rId7"/>
    <p:sldId id="349" r:id="rId8"/>
    <p:sldId id="350" r:id="rId9"/>
    <p:sldId id="351" r:id="rId10"/>
    <p:sldId id="352" r:id="rId11"/>
    <p:sldId id="354" r:id="rId12"/>
    <p:sldId id="318" r:id="rId13"/>
    <p:sldId id="345" r:id="rId14"/>
    <p:sldId id="295" r:id="rId15"/>
    <p:sldId id="303" r:id="rId16"/>
    <p:sldId id="304" r:id="rId17"/>
    <p:sldId id="311" r:id="rId18"/>
    <p:sldId id="312" r:id="rId19"/>
    <p:sldId id="313" r:id="rId20"/>
    <p:sldId id="319" r:id="rId21"/>
    <p:sldId id="297" r:id="rId22"/>
    <p:sldId id="339" r:id="rId23"/>
    <p:sldId id="332" r:id="rId24"/>
    <p:sldId id="343" r:id="rId25"/>
    <p:sldId id="327" r:id="rId26"/>
    <p:sldId id="347" r:id="rId27"/>
    <p:sldId id="331" r:id="rId28"/>
    <p:sldId id="334" r:id="rId29"/>
    <p:sldId id="355" r:id="rId30"/>
    <p:sldId id="356" r:id="rId31"/>
    <p:sldId id="357" r:id="rId32"/>
    <p:sldId id="358" r:id="rId33"/>
    <p:sldId id="338" r:id="rId3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-91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image" Target="../media/image10.emf"/><Relationship Id="rId2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A7D02-6A9D-404B-AA1C-C3106319AE00}" type="datetimeFigureOut">
              <a:rPr lang="ko-KR" altLang="en-US" smtClean="0"/>
              <a:t>2014. 2. 19.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 smtClean="0"/>
              <a:t>Music and Audio Research Group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B4291-172D-4BB6-B62B-6299166E1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1302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1327250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70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21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958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7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70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70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11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42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706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135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CBE519-8469-4912-9CB0-6397A326EFBE}" type="datetimeFigureOut">
              <a:rPr lang="ko-KR" altLang="en-US" smtClean="0"/>
              <a:t>2014. 2. 19.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9BEDCF-CE47-45BE-AA5F-30377610AA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54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4" Type="http://schemas.openxmlformats.org/officeDocument/2006/relationships/audio" Target="../media/media2.mp3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4.mp3"/><Relationship Id="rId4" Type="http://schemas.openxmlformats.org/officeDocument/2006/relationships/audio" Target="../media/media4.mp3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6.mp3"/><Relationship Id="rId4" Type="http://schemas.openxmlformats.org/officeDocument/2006/relationships/audio" Target="../media/media6.mp3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7" Type="http://schemas.openxmlformats.org/officeDocument/2006/relationships/image" Target="../media/image2.png"/><Relationship Id="rId8" Type="http://schemas.openxmlformats.org/officeDocument/2006/relationships/image" Target="../media/image21.png"/><Relationship Id="rId9" Type="http://schemas.openxmlformats.org/officeDocument/2006/relationships/image" Target="../media/image15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8.mp3"/><Relationship Id="rId4" Type="http://schemas.openxmlformats.org/officeDocument/2006/relationships/audio" Target="../media/media8.mp3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15.png"/><Relationship Id="rId1" Type="http://schemas.microsoft.com/office/2007/relationships/media" Target="../media/media7.mp3"/><Relationship Id="rId2" Type="http://schemas.openxmlformats.org/officeDocument/2006/relationships/audio" Target="../media/media7.mp3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wm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8.wmf"/><Relationship Id="rId8" Type="http://schemas.openxmlformats.org/officeDocument/2006/relationships/oleObject" Target="../embeddings/oleObject6.bin"/><Relationship Id="rId9" Type="http://schemas.openxmlformats.org/officeDocument/2006/relationships/image" Target="../media/image11.emf"/><Relationship Id="rId10" Type="http://schemas.openxmlformats.org/officeDocument/2006/relationships/oleObject" Target="../embeddings/oleObject7.bin"/><Relationship Id="rId11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40976" y="2029630"/>
            <a:ext cx="7772400" cy="116543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3200" b="0" dirty="0" smtClean="0">
                <a:solidFill>
                  <a:srgbClr val="000000"/>
                </a:solidFill>
              </a:rPr>
              <a:t>Development of Song-Lyric </a:t>
            </a:r>
            <a:r>
              <a:rPr lang="en-US" sz="3200" b="0" dirty="0" smtClean="0">
                <a:solidFill>
                  <a:srgbClr val="000000"/>
                </a:solidFill>
              </a:rPr>
              <a:t>Automatic </a:t>
            </a:r>
            <a:r>
              <a:rPr lang="en" sz="3200" b="0" dirty="0" smtClean="0">
                <a:solidFill>
                  <a:srgbClr val="000000"/>
                </a:solidFill>
              </a:rPr>
              <a:t>Alignment System</a:t>
            </a:r>
            <a:br>
              <a:rPr lang="en" sz="3200" b="0" dirty="0" smtClean="0">
                <a:solidFill>
                  <a:srgbClr val="000000"/>
                </a:solidFill>
              </a:rPr>
            </a:br>
            <a:r>
              <a:rPr lang="en" sz="3200" b="0" dirty="0" smtClean="0">
                <a:solidFill>
                  <a:srgbClr val="000000"/>
                </a:solidFill>
              </a:rPr>
              <a:t>(</a:t>
            </a:r>
            <a:r>
              <a:rPr lang="en-US" sz="3200" b="0" dirty="0" smtClean="0">
                <a:solidFill>
                  <a:srgbClr val="000000"/>
                </a:solidFill>
              </a:rPr>
              <a:t>Final Presentation &amp; Demo</a:t>
            </a:r>
            <a:r>
              <a:rPr lang="en-US" altLang="ko-KR" sz="3200" b="0" dirty="0" smtClean="0">
                <a:solidFill>
                  <a:srgbClr val="000000"/>
                </a:solidFill>
              </a:rPr>
              <a:t>)</a:t>
            </a:r>
            <a:endParaRPr lang="en" sz="3200" b="0" dirty="0">
              <a:solidFill>
                <a:srgbClr val="000000"/>
              </a:solidFill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40976" y="3195065"/>
            <a:ext cx="7772400" cy="9555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500"/>
              </a:spcBef>
              <a:buNone/>
            </a:pPr>
            <a:r>
              <a:rPr lang="en" sz="2000" dirty="0" smtClean="0">
                <a:solidFill>
                  <a:srgbClr val="898989"/>
                </a:solidFill>
              </a:rPr>
              <a:t>SNU MARG &amp; </a:t>
            </a:r>
            <a:r>
              <a:rPr lang="en-US" sz="2000" dirty="0" smtClean="0">
                <a:solidFill>
                  <a:srgbClr val="898989"/>
                </a:solidFill>
              </a:rPr>
              <a:t>NAVER</a:t>
            </a:r>
            <a:endParaRPr lang="en" sz="2000" dirty="0">
              <a:solidFill>
                <a:srgbClr val="898989"/>
              </a:solidFill>
            </a:endParaRPr>
          </a:p>
          <a:p>
            <a:pPr lvl="0" rtl="0">
              <a:lnSpc>
                <a:spcPct val="115000"/>
              </a:lnSpc>
              <a:spcBef>
                <a:spcPts val="500"/>
              </a:spcBef>
              <a:buNone/>
            </a:pPr>
            <a:r>
              <a:rPr lang="en" sz="2000" dirty="0" smtClean="0">
                <a:solidFill>
                  <a:srgbClr val="898989"/>
                </a:solidFill>
              </a:rPr>
              <a:t>2014.02.19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7" y="6293714"/>
            <a:ext cx="546809" cy="564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1" y="6293714"/>
            <a:ext cx="1466849" cy="56428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Optimization (cont.)</a:t>
              </a:r>
              <a:endParaRPr lang="ko-KR" altLang="en-US" sz="28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54" y="1412543"/>
            <a:ext cx="4329800" cy="46072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5584" y="1412543"/>
            <a:ext cx="3858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The optimal H and P are iteratively obtained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as step 5 and 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Minimum filter :</a:t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	to satisfy V &gt;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vocal signal in the non-compressed spectrogram domain is obtained using soft mask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110Hz HPF is used as a post-processing step</a:t>
            </a:r>
          </a:p>
        </p:txBody>
      </p:sp>
    </p:spTree>
    <p:extLst>
      <p:ext uri="{BB962C8B-B14F-4D97-AF65-F5344CB8AC3E}">
        <p14:creationId xmlns:p14="http://schemas.microsoft.com/office/powerpoint/2010/main" val="323860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Statistical Results</a:t>
              </a:r>
              <a:endParaRPr lang="ko-KR" altLang="en-US" sz="28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532801"/>
            <a:ext cx="4320858" cy="459003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103309" y="2119660"/>
            <a:ext cx="35072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: MIR-1K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GNSDR results </a:t>
            </a:r>
            <a:b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0dB and 5dB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-5dB : vocal signal is quite weaker than accompaniment</a:t>
            </a:r>
            <a:b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rarely occur in real-world music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277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107577"/>
              <a:ext cx="91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/>
                <a:t>Sound Samples</a:t>
              </a:r>
              <a:endParaRPr lang="ko-KR" altLang="en-US" sz="3200" b="1" dirty="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7821"/>
              <a:ext cx="1466849" cy="56428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95404" y="1019549"/>
            <a:ext cx="7440926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 smtClean="0"/>
              <a:t>버스커버스커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벚꽃엔딩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4364" r="8818" b="7803"/>
          <a:stretch/>
        </p:blipFill>
        <p:spPr>
          <a:xfrm>
            <a:off x="795405" y="1435591"/>
            <a:ext cx="6768000" cy="5394784"/>
          </a:xfrm>
          <a:prstGeom prst="rect">
            <a:avLst/>
          </a:prstGeom>
        </p:spPr>
      </p:pic>
      <p:pic>
        <p:nvPicPr>
          <p:cNvPr id="11" name="BSB_Butggot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77150" y="1601851"/>
            <a:ext cx="609600" cy="609600"/>
          </a:xfrm>
          <a:prstGeom prst="rect">
            <a:avLst/>
          </a:prstGeom>
        </p:spPr>
      </p:pic>
      <p:pic>
        <p:nvPicPr>
          <p:cNvPr id="13" name="BSB_Butggotending_vocal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77150" y="45362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31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01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107577"/>
              <a:ext cx="91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Sound Samples</a:t>
              </a:r>
              <a:endParaRPr lang="ko-KR" altLang="en-US" sz="3200" b="1" dirty="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7821"/>
              <a:ext cx="1466849" cy="56428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95404" y="1019549"/>
            <a:ext cx="744092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smtClean="0"/>
              <a:t>김범수 </a:t>
            </a:r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끝사랑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9" t="4733" r="8727" b="8540"/>
          <a:stretch/>
        </p:blipFill>
        <p:spPr>
          <a:xfrm>
            <a:off x="795404" y="1407347"/>
            <a:ext cx="6768000" cy="5338780"/>
          </a:xfrm>
          <a:prstGeom prst="rect">
            <a:avLst/>
          </a:prstGeom>
        </p:spPr>
      </p:pic>
      <p:pic>
        <p:nvPicPr>
          <p:cNvPr id="5" name="KBS_Last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78662" y="1545910"/>
            <a:ext cx="609600" cy="609600"/>
          </a:xfrm>
          <a:prstGeom prst="rect">
            <a:avLst/>
          </a:prstGeom>
        </p:spPr>
      </p:pic>
      <p:pic>
        <p:nvPicPr>
          <p:cNvPr id="6" name="KBS_Lastlove_vocal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78662" y="44874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83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40976" y="2406869"/>
            <a:ext cx="7772400" cy="788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-US" sz="3200" b="0" dirty="0" smtClean="0">
                <a:solidFill>
                  <a:srgbClr val="000000"/>
                </a:solidFill>
              </a:rPr>
              <a:t>Step 2. Singing Voice Activity Detection</a:t>
            </a:r>
            <a:endParaRPr lang="en" sz="3200" b="0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7" y="6293714"/>
            <a:ext cx="546809" cy="564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1" y="6293714"/>
            <a:ext cx="1466849" cy="5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558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9592" y="1700808"/>
            <a:ext cx="72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Automatic frame-level segmentation of pop song into </a:t>
            </a:r>
            <a:r>
              <a:rPr lang="en-US" sz="1600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lang="en-US" sz="1600" dirty="0" smtClean="0">
                <a:solidFill>
                  <a:srgbClr val="0000FF"/>
                </a:solidFill>
                <a:latin typeface="Arial"/>
                <a:cs typeface="Arial"/>
              </a:rPr>
              <a:t>ocal</a:t>
            </a:r>
            <a:r>
              <a:rPr lang="en-US" sz="1600" dirty="0" smtClean="0">
                <a:latin typeface="Arial"/>
                <a:cs typeface="Arial"/>
              </a:rPr>
              <a:t> (voice+ accompaniment) and </a:t>
            </a:r>
            <a:r>
              <a:rPr lang="en-US" sz="1600" dirty="0" smtClean="0">
                <a:solidFill>
                  <a:srgbClr val="0000FF"/>
                </a:solidFill>
                <a:latin typeface="Arial"/>
                <a:cs typeface="Arial"/>
              </a:rPr>
              <a:t>Non-Vocal </a:t>
            </a:r>
            <a:r>
              <a:rPr lang="en-US" sz="1600" dirty="0" smtClean="0">
                <a:latin typeface="Arial"/>
                <a:cs typeface="Arial"/>
              </a:rPr>
              <a:t>section from audio.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Input : vocal enhanced signal which contains pre-dominant melody by {Instrument, Voice, </a:t>
            </a:r>
            <a:r>
              <a:rPr lang="en-US" sz="1600" dirty="0" err="1" smtClean="0">
                <a:latin typeface="Arial"/>
                <a:cs typeface="Arial"/>
              </a:rPr>
              <a:t>Instrument+Voice</a:t>
            </a:r>
            <a:r>
              <a:rPr lang="en-US" sz="1600" dirty="0" smtClean="0">
                <a:latin typeface="Arial"/>
                <a:cs typeface="Arial"/>
              </a:rPr>
              <a:t>}. 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Screen Shot 2013-08-27 at 오후 11.0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50538"/>
            <a:ext cx="7344816" cy="152267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259632" y="5569495"/>
            <a:ext cx="338437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508104" y="5569495"/>
            <a:ext cx="57606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644008" y="5569495"/>
            <a:ext cx="86409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084168" y="5569495"/>
            <a:ext cx="201622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83768" y="5641503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Non-Vocal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4788024" y="5641503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Vocal</a:t>
            </a:r>
            <a:endParaRPr lang="en-US" sz="14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Objective</a:t>
              </a:r>
              <a:endParaRPr lang="ko-KR" altLang="en-US" sz="2800" b="1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460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9592" y="1700808"/>
            <a:ext cx="720080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Formants: identifying vowel sounds.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1600" dirty="0" smtClean="0">
              <a:latin typeface="Arial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err="1" smtClean="0">
                <a:latin typeface="Arial"/>
                <a:cs typeface="Arial"/>
              </a:rPr>
              <a:t>Harmonicity</a:t>
            </a:r>
            <a:r>
              <a:rPr lang="en-US" sz="1600" dirty="0" smtClean="0">
                <a:latin typeface="Arial"/>
                <a:cs typeface="Arial"/>
              </a:rPr>
              <a:t>: naturally harmonic due to resonance of vocal tract.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Natural Vibrato : 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/>
                <a:cs typeface="Arial"/>
              </a:rPr>
              <a:t>	</a:t>
            </a:r>
            <a:r>
              <a:rPr lang="en-US" sz="1600" dirty="0" smtClean="0">
                <a:latin typeface="Arial"/>
                <a:cs typeface="Arial"/>
              </a:rPr>
              <a:t>- </a:t>
            </a:r>
            <a:r>
              <a:rPr lang="en-US" sz="1600" dirty="0">
                <a:latin typeface="Arial"/>
                <a:cs typeface="Arial"/>
              </a:rPr>
              <a:t>average 6Hz (</a:t>
            </a:r>
            <a:r>
              <a:rPr lang="en-US" sz="1600" dirty="0" err="1">
                <a:latin typeface="Arial"/>
                <a:cs typeface="Arial"/>
              </a:rPr>
              <a:t>Prame</a:t>
            </a:r>
            <a:r>
              <a:rPr lang="en-US" sz="1600" dirty="0">
                <a:latin typeface="Arial"/>
                <a:cs typeface="Arial"/>
              </a:rPr>
              <a:t>, 1998)</a:t>
            </a:r>
            <a:r>
              <a:rPr lang="en-US" sz="16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/>
                <a:cs typeface="Arial"/>
              </a:rPr>
              <a:t>	</a:t>
            </a:r>
            <a:r>
              <a:rPr lang="en-US" sz="1600" dirty="0" smtClean="0">
                <a:latin typeface="Arial"/>
                <a:cs typeface="Arial"/>
              </a:rPr>
              <a:t>- </a:t>
            </a:r>
            <a:r>
              <a:rPr lang="en-US" sz="1600" dirty="0">
                <a:latin typeface="Arial"/>
                <a:cs typeface="Arial"/>
              </a:rPr>
              <a:t>0.6 ~ 2 semitones for singers. </a:t>
            </a:r>
            <a:endParaRPr lang="en-US" sz="16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/>
                <a:cs typeface="Arial"/>
              </a:rPr>
              <a:t>	</a:t>
            </a:r>
            <a:r>
              <a:rPr lang="en-US" sz="1600" dirty="0" smtClean="0">
                <a:latin typeface="Arial"/>
                <a:cs typeface="Arial"/>
              </a:rPr>
              <a:t>- </a:t>
            </a:r>
            <a:r>
              <a:rPr lang="en-US" sz="1600" dirty="0">
                <a:latin typeface="Arial"/>
                <a:cs typeface="Arial"/>
              </a:rPr>
              <a:t>0.2 ~ 0.35 semitones for string players (</a:t>
            </a:r>
            <a:r>
              <a:rPr lang="en-US" sz="1600" dirty="0" err="1">
                <a:latin typeface="Arial"/>
                <a:cs typeface="Arial"/>
              </a:rPr>
              <a:t>Timmers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smtClean="0">
                <a:latin typeface="Arial"/>
                <a:cs typeface="Arial"/>
              </a:rPr>
              <a:t>2000</a:t>
            </a:r>
            <a:r>
              <a:rPr lang="en-US" sz="1600" dirty="0">
                <a:latin typeface="Arial"/>
                <a:cs typeface="Arial"/>
              </a:rPr>
              <a:t>). </a:t>
            </a:r>
            <a:endParaRPr lang="en-US" sz="16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latin typeface="Arial"/>
                <a:cs typeface="Arial"/>
              </a:rPr>
              <a:t>	</a:t>
            </a:r>
            <a:endParaRPr lang="en-US" sz="1600" dirty="0" smtClean="0">
              <a:latin typeface="Arial"/>
              <a:cs typeface="Arial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Characteristics of Singing Voice</a:t>
              </a:r>
              <a:endParaRPr lang="ko-KR" altLang="en-US" sz="2800" b="1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79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78" y="2298249"/>
            <a:ext cx="5040313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62" y="2298249"/>
            <a:ext cx="5040313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4412" y="2294260"/>
            <a:ext cx="2256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Instruments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713748" y="2294259"/>
            <a:ext cx="2256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Voice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86154" y="1367748"/>
            <a:ext cx="8124420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Idea: Use of characteristics of human voice within the spectrogram.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Horizontal Edge </a:t>
              </a:r>
              <a:r>
                <a:rPr lang="en-US" altLang="ko-KR" sz="2800" b="1" dirty="0" smtClean="0"/>
                <a:t>Elimination</a:t>
              </a:r>
              <a:endParaRPr lang="ko-KR" altLang="en-US" sz="2800" b="1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70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056910" y="2153753"/>
            <a:ext cx="1401283" cy="6175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Column-wise normalization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61960" y="2153752"/>
            <a:ext cx="1401283" cy="6175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Gaussian blurring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78885" y="2153751"/>
            <a:ext cx="1401283" cy="6175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Peak 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masking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78885" y="3208693"/>
            <a:ext cx="1401283" cy="6175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Estimated voice peak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3"/>
            <a:endCxn id="15" idx="1"/>
          </p:cNvCxnSpPr>
          <p:nvPr/>
        </p:nvCxnSpPr>
        <p:spPr>
          <a:xfrm flipV="1">
            <a:off x="2458193" y="2462513"/>
            <a:ext cx="403767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263243" y="2492201"/>
            <a:ext cx="403767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68298" y="2515951"/>
            <a:ext cx="403767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2"/>
            <a:endCxn id="18" idx="0"/>
          </p:cNvCxnSpPr>
          <p:nvPr/>
        </p:nvCxnSpPr>
        <p:spPr>
          <a:xfrm>
            <a:off x="5379527" y="2771273"/>
            <a:ext cx="0" cy="437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1056909" y="1227464"/>
            <a:ext cx="1401283" cy="617522"/>
          </a:xfrm>
          <a:prstGeom prst="roundRect">
            <a:avLst/>
          </a:prstGeom>
          <a:gradFill flip="none" rotWithShape="1">
            <a:gsLst>
              <a:gs pos="0">
                <a:srgbClr val="CC3300">
                  <a:tint val="66000"/>
                  <a:satMod val="160000"/>
                </a:srgbClr>
              </a:gs>
              <a:gs pos="50000">
                <a:srgbClr val="CC3300">
                  <a:tint val="44500"/>
                  <a:satMod val="160000"/>
                </a:srgbClr>
              </a:gs>
              <a:gs pos="100000">
                <a:srgbClr val="CC3300">
                  <a:tint val="23500"/>
                  <a:satMod val="160000"/>
                </a:srgbClr>
              </a:gs>
            </a:gsLst>
            <a:lin ang="5400000" scaled="1"/>
            <a:tileRect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Spectrogram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2" idx="2"/>
            <a:endCxn id="3" idx="0"/>
          </p:cNvCxnSpPr>
          <p:nvPr/>
        </p:nvCxnSpPr>
        <p:spPr>
          <a:xfrm>
            <a:off x="1757551" y="1844986"/>
            <a:ext cx="1" cy="308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7172706" y="2751480"/>
            <a:ext cx="0" cy="2464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5391376" y="2996920"/>
            <a:ext cx="1781330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98362" y="274451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+</a:t>
            </a:r>
            <a:endParaRPr lang="ko-KR" alt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5512012" y="2706917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-</a:t>
            </a:r>
            <a:endParaRPr lang="ko-KR" altLang="en-US" sz="16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72065" y="2153751"/>
            <a:ext cx="1401283" cy="6175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Horizontal edge detection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5389427" y="3838048"/>
            <a:ext cx="0" cy="4374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5" idx="2"/>
          </p:cNvCxnSpPr>
          <p:nvPr/>
        </p:nvCxnSpPr>
        <p:spPr>
          <a:xfrm>
            <a:off x="3562602" y="2771274"/>
            <a:ext cx="0" cy="12854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3562601" y="4056757"/>
            <a:ext cx="1826826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4667010" y="4275467"/>
            <a:ext cx="1401283" cy="74023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Estimated voice spectrogram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75720" y="4049843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Element-wise </a:t>
            </a:r>
          </a:p>
          <a:p>
            <a:r>
              <a:rPr lang="en-US" altLang="ko-KR" smtClean="0"/>
              <a:t>multiplication</a:t>
            </a:r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665035" y="5330367"/>
            <a:ext cx="1401283" cy="74023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Median filtering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6" name="직선 화살표 연결선 55"/>
          <p:cNvCxnSpPr>
            <a:stCxn id="53" idx="2"/>
            <a:endCxn id="55" idx="0"/>
          </p:cNvCxnSpPr>
          <p:nvPr/>
        </p:nvCxnSpPr>
        <p:spPr>
          <a:xfrm flipH="1">
            <a:off x="5365677" y="5015700"/>
            <a:ext cx="1975" cy="3146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6487737" y="5330366"/>
            <a:ext cx="1401283" cy="740233"/>
          </a:xfrm>
          <a:prstGeom prst="roundRect">
            <a:avLst/>
          </a:prstGeom>
          <a:gradFill flip="none" rotWithShape="1">
            <a:gsLst>
              <a:gs pos="0">
                <a:srgbClr val="CC3300">
                  <a:tint val="66000"/>
                  <a:satMod val="160000"/>
                </a:srgbClr>
              </a:gs>
              <a:gs pos="50000">
                <a:srgbClr val="CC3300">
                  <a:tint val="44500"/>
                  <a:satMod val="160000"/>
                </a:srgbClr>
              </a:gs>
              <a:gs pos="100000">
                <a:srgbClr val="CC3300">
                  <a:tint val="23500"/>
                  <a:satMod val="160000"/>
                </a:srgbClr>
              </a:gs>
            </a:gsLst>
            <a:lin ang="5400000" scaled="1"/>
            <a:tileRect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Estimated voice activation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V="1">
            <a:off x="6066318" y="5700481"/>
            <a:ext cx="403767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33" name="직사각형 32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Algorithm Overview</a:t>
              </a:r>
              <a:endParaRPr lang="ko-KR" altLang="en-US" sz="2800" b="1" dirty="0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793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r="8536"/>
          <a:stretch/>
        </p:blipFill>
        <p:spPr bwMode="auto">
          <a:xfrm>
            <a:off x="9060" y="2125872"/>
            <a:ext cx="4282289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325931" y="4859217"/>
            <a:ext cx="3930732" cy="237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Experiment Result</a:t>
              </a:r>
              <a:endParaRPr lang="ko-KR" altLang="en-US" sz="2800" b="1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" r="8330"/>
          <a:stretch/>
        </p:blipFill>
        <p:spPr>
          <a:xfrm>
            <a:off x="4391018" y="1930855"/>
            <a:ext cx="4752981" cy="39333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6154" y="1367748"/>
            <a:ext cx="812442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ko-KR" altLang="en-US" sz="1600" dirty="0" smtClean="0">
                <a:latin typeface="Arial"/>
                <a:cs typeface="Arial"/>
              </a:rPr>
              <a:t>웃으며 넘길래 </a:t>
            </a:r>
            <a:r>
              <a:rPr lang="en-US" altLang="ko-KR" sz="1600" dirty="0" smtClean="0">
                <a:latin typeface="Arial"/>
                <a:cs typeface="Arial"/>
              </a:rPr>
              <a:t>– </a:t>
            </a:r>
            <a:r>
              <a:rPr lang="en-US" altLang="ko-KR" sz="1600" dirty="0" err="1" smtClean="0">
                <a:latin typeface="Arial"/>
                <a:cs typeface="Arial"/>
              </a:rPr>
              <a:t>Jrabbit</a:t>
            </a:r>
            <a:r>
              <a:rPr lang="en-US" altLang="ko-KR" sz="1600" dirty="0"/>
              <a:t>	</a:t>
            </a:r>
            <a:r>
              <a:rPr lang="en-US" altLang="ko-KR" sz="1600" dirty="0" smtClean="0"/>
              <a:t>		</a:t>
            </a:r>
            <a:r>
              <a:rPr lang="en-US" altLang="ko-KR" sz="1600" dirty="0" smtClean="0">
                <a:latin typeface="Arial"/>
                <a:cs typeface="Arial"/>
              </a:rPr>
              <a:t>Original:		SVAD:</a:t>
            </a:r>
            <a:endParaRPr lang="en-US" sz="1600" dirty="0" smtClean="0">
              <a:latin typeface="Arial"/>
              <a:cs typeface="Arial"/>
            </a:endParaRPr>
          </a:p>
        </p:txBody>
      </p:sp>
      <p:pic>
        <p:nvPicPr>
          <p:cNvPr id="3" name="JRabbit_Origin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63243" y="1256847"/>
            <a:ext cx="609600" cy="609600"/>
          </a:xfrm>
          <a:prstGeom prst="rect">
            <a:avLst/>
          </a:prstGeom>
        </p:spPr>
      </p:pic>
      <p:pic>
        <p:nvPicPr>
          <p:cNvPr id="5" name="JRabbit_SVA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50728" y="1256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7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Project Overview</a:t>
              </a:r>
              <a:endParaRPr lang="ko-KR" altLang="en-US" sz="2800" b="1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570369" y="1224082"/>
            <a:ext cx="2716039" cy="733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8305" y="1249527"/>
            <a:ext cx="2480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Step 1</a:t>
            </a:r>
          </a:p>
          <a:p>
            <a:pPr algn="ctr"/>
            <a:r>
              <a:rPr lang="en-US" altLang="ko-KR" sz="2000" dirty="0" smtClean="0"/>
              <a:t>Vocal Enhancement</a:t>
            </a:r>
            <a:endParaRPr lang="ko-KR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570369" y="2363664"/>
            <a:ext cx="2716039" cy="1041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8960" y="2389109"/>
            <a:ext cx="26388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Step </a:t>
            </a:r>
            <a:r>
              <a:rPr lang="en-US" altLang="ko-KR" sz="2000" dirty="0" smtClean="0"/>
              <a:t>2</a:t>
            </a:r>
          </a:p>
          <a:p>
            <a:pPr algn="ctr"/>
            <a:r>
              <a:rPr lang="en-US" altLang="ko-KR" sz="2000" dirty="0" smtClean="0"/>
              <a:t>Singing Voice Activity</a:t>
            </a:r>
          </a:p>
          <a:p>
            <a:pPr algn="ctr"/>
            <a:r>
              <a:rPr lang="en-US" altLang="ko-KR" sz="2000" dirty="0" smtClean="0"/>
              <a:t>Detection</a:t>
            </a:r>
            <a:endParaRPr lang="ko-KR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570369" y="3811023"/>
            <a:ext cx="2716039" cy="1041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36964" y="3836468"/>
            <a:ext cx="1782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Step </a:t>
            </a:r>
            <a:r>
              <a:rPr lang="en-US" altLang="ko-KR" sz="2000" dirty="0" smtClean="0"/>
              <a:t>3</a:t>
            </a:r>
          </a:p>
          <a:p>
            <a:pPr algn="ctr"/>
            <a:r>
              <a:rPr lang="en-US" altLang="ko-KR" sz="2000" dirty="0" smtClean="0"/>
              <a:t>Korean Vowel</a:t>
            </a:r>
          </a:p>
          <a:p>
            <a:pPr algn="ctr"/>
            <a:r>
              <a:rPr lang="en-US" altLang="ko-KR" sz="2000" dirty="0" smtClean="0"/>
              <a:t>Detection</a:t>
            </a:r>
            <a:endParaRPr lang="ko-KR" altLang="en-US" sz="2000" dirty="0"/>
          </a:p>
        </p:txBody>
      </p:sp>
      <p:sp>
        <p:nvSpPr>
          <p:cNvPr id="16" name="아래쪽 화살표 15"/>
          <p:cNvSpPr/>
          <p:nvPr/>
        </p:nvSpPr>
        <p:spPr>
          <a:xfrm>
            <a:off x="1733738" y="2020787"/>
            <a:ext cx="389299" cy="2795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1733737" y="3468146"/>
            <a:ext cx="389299" cy="2795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0369" y="5258382"/>
            <a:ext cx="2716039" cy="733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59215" y="5283827"/>
            <a:ext cx="1938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Step </a:t>
            </a:r>
            <a:r>
              <a:rPr lang="en-US" altLang="ko-KR" sz="2000" dirty="0" smtClean="0"/>
              <a:t>4</a:t>
            </a:r>
          </a:p>
          <a:p>
            <a:pPr algn="ctr"/>
            <a:r>
              <a:rPr lang="en-US" altLang="ko-KR" sz="2000" dirty="0" smtClean="0"/>
              <a:t>Lyric Alignment</a:t>
            </a:r>
            <a:endParaRPr lang="ko-KR" altLang="en-US" sz="2000" dirty="0"/>
          </a:p>
        </p:txBody>
      </p:sp>
      <p:sp>
        <p:nvSpPr>
          <p:cNvPr id="21" name="아래쪽 화살표 20"/>
          <p:cNvSpPr/>
          <p:nvPr/>
        </p:nvSpPr>
        <p:spPr>
          <a:xfrm>
            <a:off x="1733736" y="4913154"/>
            <a:ext cx="389299" cy="2795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918285" y="1196856"/>
            <a:ext cx="49836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Obejctive: Automatically align lyric with the corresponding music</a:t>
            </a:r>
            <a:r>
              <a:rPr lang="en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Step 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1: Perform vocal enhancement in order to segregate vocals from the polyphonic sound mixtures</a:t>
            </a:r>
            <a:r>
              <a:rPr lang="en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Step 2: Perform singing voice activity detection to remove non-vocal sections</a:t>
            </a:r>
            <a:r>
              <a:rPr lang="en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Step 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3: Create a language phone model to extract </a:t>
            </a:r>
            <a:r>
              <a:rPr lang="en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Korean vowels from 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audio</a:t>
            </a:r>
            <a:r>
              <a:rPr lang="en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Step 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4: Align </a:t>
            </a:r>
            <a:r>
              <a:rPr lang="en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Korean vowel 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sequence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with text lyric data.</a:t>
            </a:r>
            <a:endParaRPr lang="en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97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Experiment Result</a:t>
              </a:r>
              <a:endParaRPr lang="ko-KR" altLang="en-US" sz="2800" b="1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86154" y="1367748"/>
            <a:ext cx="812442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ko-KR" altLang="en-US" sz="1600" dirty="0" smtClean="0">
                <a:latin typeface="Arial"/>
                <a:cs typeface="Arial"/>
              </a:rPr>
              <a:t>취중진담 </a:t>
            </a:r>
            <a:r>
              <a:rPr lang="en-US" sz="1600" dirty="0" smtClean="0">
                <a:latin typeface="Arial"/>
                <a:cs typeface="Arial"/>
              </a:rPr>
              <a:t>– </a:t>
            </a:r>
            <a:r>
              <a:rPr lang="ko-KR" altLang="en-US" sz="1600" dirty="0" smtClean="0">
                <a:latin typeface="Arial"/>
                <a:cs typeface="Arial"/>
              </a:rPr>
              <a:t>김동률</a:t>
            </a:r>
            <a:r>
              <a:rPr lang="en-US" altLang="ko-KR" sz="1600" dirty="0"/>
              <a:t>	</a:t>
            </a:r>
            <a:r>
              <a:rPr lang="en-US" altLang="ko-KR" sz="1600" dirty="0" smtClean="0"/>
              <a:t>		</a:t>
            </a:r>
            <a:r>
              <a:rPr lang="en-US" altLang="ko-KR" sz="1600" dirty="0" smtClean="0"/>
              <a:t>	</a:t>
            </a:r>
            <a:r>
              <a:rPr lang="en-US" altLang="ko-KR" sz="1600" dirty="0" smtClean="0">
                <a:latin typeface="Arial"/>
                <a:cs typeface="Arial"/>
              </a:rPr>
              <a:t>Original</a:t>
            </a:r>
            <a:r>
              <a:rPr lang="en-US" altLang="ko-KR" sz="1600" dirty="0" smtClean="0">
                <a:latin typeface="Arial"/>
                <a:cs typeface="Arial"/>
              </a:rPr>
              <a:t>:		SVAD:</a:t>
            </a:r>
            <a:endParaRPr lang="en-US" sz="1600" dirty="0" smtClean="0">
              <a:latin typeface="Arial"/>
              <a:cs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r="8388"/>
          <a:stretch/>
        </p:blipFill>
        <p:spPr>
          <a:xfrm>
            <a:off x="0" y="1929471"/>
            <a:ext cx="4359352" cy="37651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V="1">
            <a:off x="311669" y="4222375"/>
            <a:ext cx="4242401" cy="1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" r="8556"/>
          <a:stretch/>
        </p:blipFill>
        <p:spPr>
          <a:xfrm>
            <a:off x="4419599" y="1812049"/>
            <a:ext cx="4724400" cy="4000000"/>
          </a:xfrm>
          <a:prstGeom prst="rect">
            <a:avLst/>
          </a:prstGeom>
        </p:spPr>
      </p:pic>
      <p:pic>
        <p:nvPicPr>
          <p:cNvPr id="2" name="Chuijoon_Origin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63244" y="1256847"/>
            <a:ext cx="609600" cy="609600"/>
          </a:xfrm>
          <a:prstGeom prst="rect">
            <a:avLst/>
          </a:prstGeom>
        </p:spPr>
      </p:pic>
      <p:pic>
        <p:nvPicPr>
          <p:cNvPr id="5" name="Chuijoon_SVA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53498" y="1256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5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40976" y="2869309"/>
            <a:ext cx="7772400" cy="788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-US" sz="3200" b="0" dirty="0" smtClean="0">
                <a:solidFill>
                  <a:srgbClr val="000000"/>
                </a:solidFill>
              </a:rPr>
              <a:t>Step 3. Korean Vowel Detection</a:t>
            </a:r>
            <a:endParaRPr lang="en" sz="3200" b="0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7" y="6293714"/>
            <a:ext cx="546809" cy="564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1" y="6293714"/>
            <a:ext cx="1466849" cy="5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528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7881" y="4507565"/>
            <a:ext cx="8583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dirty="0" smtClean="0"/>
              <a:t>Detect 7 Korean vowels (ah, </a:t>
            </a:r>
            <a:r>
              <a:rPr lang="en-US" altLang="ko-KR" sz="1600" dirty="0" err="1" smtClean="0"/>
              <a:t>eo</a:t>
            </a:r>
            <a:r>
              <a:rPr lang="en-US" altLang="ko-KR" sz="1600" dirty="0" smtClean="0"/>
              <a:t>, o, u, </a:t>
            </a:r>
            <a:r>
              <a:rPr lang="en-US" altLang="ko-KR" sz="1600" dirty="0" err="1" smtClean="0"/>
              <a:t>eu</a:t>
            </a:r>
            <a:r>
              <a:rPr lang="en-US" altLang="ko-KR" sz="1600" dirty="0" smtClean="0"/>
              <a:t>, e, </a:t>
            </a:r>
            <a:r>
              <a:rPr lang="en-US" altLang="ko-KR" sz="1600" dirty="0" err="1" smtClean="0"/>
              <a:t>ae</a:t>
            </a:r>
            <a:r>
              <a:rPr lang="en-US" altLang="ko-KR" sz="1600" dirty="0" smtClean="0"/>
              <a:t>) + silence from each frame of the song.</a:t>
            </a:r>
          </a:p>
          <a:p>
            <a:pPr marL="285750" indent="-285750">
              <a:buFont typeface="Arial"/>
              <a:buChar char="•"/>
            </a:pPr>
            <a:endParaRPr lang="en-US" altLang="ko-KR" sz="1600" dirty="0"/>
          </a:p>
          <a:p>
            <a:pPr marL="285750" indent="-285750">
              <a:buFont typeface="Arial"/>
              <a:buChar char="•"/>
            </a:pPr>
            <a:r>
              <a:rPr lang="en-US" altLang="ko-KR" sz="1600" dirty="0" smtClean="0"/>
              <a:t>Two different approaches</a:t>
            </a:r>
          </a:p>
          <a:p>
            <a:pPr marL="285750" indent="-285750">
              <a:buFont typeface="Arial"/>
              <a:buChar char="•"/>
            </a:pPr>
            <a:endParaRPr lang="en-US" altLang="ko-KR" sz="1600" dirty="0"/>
          </a:p>
          <a:p>
            <a:r>
              <a:rPr lang="en-US" altLang="ko-KR" sz="1600" dirty="0" smtClean="0"/>
              <a:t>	1) Use hand-crafted features (MFCC)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	2) Use machine learned features (RBM)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Objective</a:t>
              </a:r>
              <a:endParaRPr lang="ko-KR" altLang="en-US" sz="2800" b="1" dirty="0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5346" r="8546" b="7027"/>
          <a:stretch/>
        </p:blipFill>
        <p:spPr>
          <a:xfrm>
            <a:off x="437880" y="1365469"/>
            <a:ext cx="8298796" cy="26442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9417" y="3657602"/>
            <a:ext cx="694112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/>
              <a:t>sil</a:t>
            </a:r>
            <a:r>
              <a:rPr lang="en-US" altLang="ko-KR" sz="800" dirty="0" smtClean="0"/>
              <a:t>                 </a:t>
            </a:r>
            <a:r>
              <a:rPr lang="en-US" altLang="ko-KR" sz="800" dirty="0" err="1" smtClean="0"/>
              <a:t>ae</a:t>
            </a:r>
            <a:r>
              <a:rPr lang="en-US" altLang="ko-KR" sz="800" dirty="0" smtClean="0"/>
              <a:t>                      ah                                                </a:t>
            </a:r>
            <a:r>
              <a:rPr lang="en-US" altLang="ko-KR" sz="800" dirty="0" err="1" smtClean="0"/>
              <a:t>sil</a:t>
            </a:r>
            <a:r>
              <a:rPr lang="en-US" altLang="ko-KR" sz="800" dirty="0" smtClean="0"/>
              <a:t>           e   </a:t>
            </a:r>
            <a:r>
              <a:rPr lang="en-US" altLang="ko-KR" sz="800" dirty="0" err="1" smtClean="0"/>
              <a:t>eo</a:t>
            </a:r>
            <a:r>
              <a:rPr lang="en-US" altLang="ko-KR" sz="800" dirty="0" smtClean="0"/>
              <a:t>   </a:t>
            </a:r>
            <a:r>
              <a:rPr lang="en-US" altLang="ko-KR" sz="800" dirty="0" err="1" smtClean="0"/>
              <a:t>ae</a:t>
            </a:r>
            <a:r>
              <a:rPr lang="en-US" altLang="ko-KR" sz="800" dirty="0" smtClean="0"/>
              <a:t>                    ah        </a:t>
            </a:r>
            <a:r>
              <a:rPr lang="en-US" altLang="ko-KR" sz="800" dirty="0" err="1" smtClean="0"/>
              <a:t>eu</a:t>
            </a:r>
            <a:r>
              <a:rPr lang="en-US" altLang="ko-KR" sz="800" dirty="0" smtClean="0"/>
              <a:t>                 </a:t>
            </a:r>
            <a:r>
              <a:rPr lang="en-US" altLang="ko-KR" sz="800" dirty="0" err="1" smtClean="0"/>
              <a:t>ae</a:t>
            </a:r>
            <a:r>
              <a:rPr lang="en-US" altLang="ko-KR" sz="800" dirty="0" smtClean="0"/>
              <a:t>                       </a:t>
            </a:r>
            <a:r>
              <a:rPr lang="en-US" altLang="ko-KR" sz="800" dirty="0" err="1" smtClean="0"/>
              <a:t>sil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5499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ropbox\MARG\주간미팅\20140110\김범수_마지막사랑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" t="2689" r="7101" b="4916"/>
          <a:stretch/>
        </p:blipFill>
        <p:spPr bwMode="auto">
          <a:xfrm>
            <a:off x="437881" y="1197735"/>
            <a:ext cx="4042680" cy="326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42677" y="1197735"/>
            <a:ext cx="286554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vowel	start	end</a:t>
            </a:r>
          </a:p>
          <a:p>
            <a:r>
              <a:rPr lang="en-US" altLang="ko-KR" sz="1200" dirty="0" err="1"/>
              <a:t>ae</a:t>
            </a:r>
            <a:r>
              <a:rPr lang="en-US" altLang="ko-KR" sz="1200" dirty="0"/>
              <a:t>	27.146	27.726</a:t>
            </a:r>
          </a:p>
          <a:p>
            <a:r>
              <a:rPr lang="en-US" altLang="ko-KR" sz="1200" dirty="0"/>
              <a:t>ah	27.853	28.342</a:t>
            </a:r>
          </a:p>
          <a:p>
            <a:r>
              <a:rPr lang="en-US" altLang="ko-KR" sz="1200" dirty="0"/>
              <a:t>e	29.938	30.319</a:t>
            </a:r>
          </a:p>
          <a:p>
            <a:r>
              <a:rPr lang="en-US" altLang="ko-KR" sz="1200" dirty="0" err="1"/>
              <a:t>eo</a:t>
            </a:r>
            <a:r>
              <a:rPr lang="en-US" altLang="ko-KR" sz="1200" dirty="0"/>
              <a:t>	30.355	30.518</a:t>
            </a:r>
          </a:p>
          <a:p>
            <a:r>
              <a:rPr lang="en-US" altLang="ko-KR" sz="1200" dirty="0" err="1"/>
              <a:t>ae</a:t>
            </a:r>
            <a:r>
              <a:rPr lang="en-US" altLang="ko-KR" sz="1200" dirty="0"/>
              <a:t>	30.790	30.990</a:t>
            </a:r>
          </a:p>
          <a:p>
            <a:r>
              <a:rPr lang="en-US" altLang="ko-KR" sz="1200" dirty="0"/>
              <a:t>ah	30.953	31.262</a:t>
            </a:r>
          </a:p>
          <a:p>
            <a:r>
              <a:rPr lang="en-US" altLang="ko-KR" sz="1200" dirty="0" err="1"/>
              <a:t>eu</a:t>
            </a:r>
            <a:r>
              <a:rPr lang="en-US" altLang="ko-KR" sz="1200" dirty="0"/>
              <a:t>	31.534	31.751</a:t>
            </a:r>
          </a:p>
          <a:p>
            <a:r>
              <a:rPr lang="en-US" altLang="ko-KR" sz="1200" dirty="0" err="1"/>
              <a:t>ae</a:t>
            </a:r>
            <a:r>
              <a:rPr lang="en-US" altLang="ko-KR" sz="1200" dirty="0"/>
              <a:t>	31.806	32.205</a:t>
            </a:r>
          </a:p>
          <a:p>
            <a:r>
              <a:rPr lang="en-US" altLang="ko-KR" sz="1200" dirty="0" err="1"/>
              <a:t>eu</a:t>
            </a:r>
            <a:r>
              <a:rPr lang="en-US" altLang="ko-KR" sz="1200" dirty="0"/>
              <a:t>	35.215	35.559</a:t>
            </a:r>
          </a:p>
          <a:p>
            <a:r>
              <a:rPr lang="en-US" altLang="ko-KR" sz="1200" dirty="0" err="1"/>
              <a:t>ae</a:t>
            </a:r>
            <a:r>
              <a:rPr lang="en-US" altLang="ko-KR" sz="1200" dirty="0"/>
              <a:t>	35.686	36.049</a:t>
            </a:r>
          </a:p>
          <a:p>
            <a:r>
              <a:rPr lang="en-US" altLang="ko-KR" sz="1200" dirty="0" err="1"/>
              <a:t>eo</a:t>
            </a:r>
            <a:r>
              <a:rPr lang="en-US" altLang="ko-KR" sz="1200" dirty="0"/>
              <a:t>	36.067	36.303</a:t>
            </a:r>
          </a:p>
          <a:p>
            <a:r>
              <a:rPr lang="en-US" altLang="ko-KR" sz="1200" dirty="0" err="1"/>
              <a:t>eo</a:t>
            </a:r>
            <a:r>
              <a:rPr lang="en-US" altLang="ko-KR" sz="1200" dirty="0"/>
              <a:t>	36.575	36.956</a:t>
            </a:r>
          </a:p>
          <a:p>
            <a:r>
              <a:rPr lang="en-US" altLang="ko-KR" sz="1200" dirty="0"/>
              <a:t>ah	37.481	37.608</a:t>
            </a:r>
          </a:p>
          <a:p>
            <a:r>
              <a:rPr lang="en-US" altLang="ko-KR" sz="1200" dirty="0"/>
              <a:t>o	37.717	38.025</a:t>
            </a:r>
          </a:p>
          <a:p>
            <a:r>
              <a:rPr lang="en-US" altLang="ko-KR" sz="1200" dirty="0" err="1"/>
              <a:t>eo</a:t>
            </a:r>
            <a:r>
              <a:rPr lang="en-US" altLang="ko-KR" sz="1200" dirty="0"/>
              <a:t>	40.782	41.017</a:t>
            </a:r>
          </a:p>
          <a:p>
            <a:r>
              <a:rPr lang="en-US" altLang="ko-KR" sz="1200" dirty="0" smtClean="0"/>
              <a:t>                       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7881" y="4507565"/>
            <a:ext cx="8583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dirty="0" smtClean="0"/>
              <a:t>25 ballad Korean songs and 3 other genre Korean songs were manually labeled for training and evaluation.</a:t>
            </a:r>
          </a:p>
          <a:p>
            <a:pPr marL="285750" indent="-285750">
              <a:buFont typeface="Arial"/>
              <a:buChar char="•"/>
            </a:pPr>
            <a:endParaRPr lang="en-US" altLang="ko-KR" sz="1600" dirty="0"/>
          </a:p>
          <a:p>
            <a:pPr marL="285750" indent="-285750">
              <a:buFont typeface="Arial"/>
              <a:buChar char="•"/>
            </a:pPr>
            <a:r>
              <a:rPr lang="en-US" altLang="ko-KR" sz="1600" dirty="0" smtClean="0"/>
              <a:t>Contains approximately even numbers of female and male singers.</a:t>
            </a:r>
          </a:p>
          <a:p>
            <a:pPr marL="285750" indent="-285750">
              <a:buFont typeface="Arial"/>
              <a:buChar char="•"/>
            </a:pPr>
            <a:endParaRPr lang="en-US" altLang="ko-KR" sz="1600" dirty="0"/>
          </a:p>
          <a:p>
            <a:pPr marL="285750" indent="-285750">
              <a:buFont typeface="Arial"/>
              <a:buChar char="•"/>
            </a:pPr>
            <a:r>
              <a:rPr lang="en-US" altLang="ko-KR" sz="1600" dirty="0" smtClean="0"/>
              <a:t>Evaluation data contains 6 ballad songs and 3 other genre songs. (Rap/Dance/Metal)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Song Data Description</a:t>
              </a:r>
              <a:endParaRPr lang="ko-KR" altLang="en-US" sz="2800" b="1" dirty="0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4725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42677" y="1197735"/>
            <a:ext cx="286554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vowel	start	end</a:t>
            </a:r>
          </a:p>
          <a:p>
            <a:r>
              <a:rPr lang="en-US" altLang="ko-KR" sz="1200" dirty="0" smtClean="0"/>
              <a:t>b	0.344	0.391</a:t>
            </a:r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ah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0.392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0.473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en-US" altLang="ko-KR" sz="1200" dirty="0" smtClean="0"/>
              <a:t>B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0.670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0.709</a:t>
            </a:r>
            <a:endParaRPr lang="en-US" altLang="ko-KR" sz="1200" dirty="0"/>
          </a:p>
          <a:p>
            <a:r>
              <a:rPr lang="en-US" altLang="ko-KR" sz="1200" dirty="0" err="1" smtClean="0">
                <a:solidFill>
                  <a:srgbClr val="0070C0"/>
                </a:solidFill>
              </a:rPr>
              <a:t>ae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0.710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0.801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en-US" altLang="ko-KR" sz="1200" dirty="0" smtClean="0"/>
              <a:t>m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0.802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0.898</a:t>
            </a:r>
            <a:endParaRPr lang="en-US" altLang="ko-KR" sz="1200" dirty="0"/>
          </a:p>
          <a:p>
            <a:r>
              <a:rPr lang="en-US" altLang="ko-KR" sz="1200" dirty="0" smtClean="0"/>
              <a:t>h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1.019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1.026</a:t>
            </a:r>
            <a:endParaRPr lang="en-US" altLang="ko-KR" sz="1200" dirty="0"/>
          </a:p>
          <a:p>
            <a:r>
              <a:rPr lang="en-US" altLang="ko-KR" sz="1200" dirty="0">
                <a:solidFill>
                  <a:srgbClr val="0070C0"/>
                </a:solidFill>
              </a:rPr>
              <a:t>ah	</a:t>
            </a:r>
            <a:r>
              <a:rPr lang="en-US" altLang="ko-KR" sz="1200" dirty="0" smtClean="0">
                <a:solidFill>
                  <a:srgbClr val="0070C0"/>
                </a:solidFill>
              </a:rPr>
              <a:t>1.027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1.068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en-US" altLang="ko-KR" sz="1200" dirty="0" smtClean="0"/>
              <a:t>m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1.069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1.153</a:t>
            </a:r>
            <a:endParaRPr lang="en-US" altLang="ko-KR" sz="1200" dirty="0"/>
          </a:p>
          <a:p>
            <a:r>
              <a:rPr lang="en-US" altLang="ko-KR" sz="1200" dirty="0"/>
              <a:t>m	</a:t>
            </a:r>
            <a:r>
              <a:rPr lang="en-US" altLang="ko-KR" sz="1200" dirty="0" smtClean="0"/>
              <a:t>1.154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1.228</a:t>
            </a:r>
            <a:endParaRPr lang="en-US" altLang="ko-KR" sz="1200" dirty="0"/>
          </a:p>
          <a:p>
            <a:r>
              <a:rPr lang="en-US" altLang="ko-KR" sz="1200" dirty="0" err="1" smtClean="0">
                <a:solidFill>
                  <a:srgbClr val="0070C0"/>
                </a:solidFill>
              </a:rPr>
              <a:t>i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1.229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1.352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en-US" altLang="ko-KR" sz="1200" dirty="0" smtClean="0"/>
              <a:t>d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1.373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1.408</a:t>
            </a:r>
            <a:endParaRPr lang="en-US" altLang="ko-KR" sz="1200" dirty="0"/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ah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1.409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1.592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Voice Data Description</a:t>
              </a:r>
              <a:endParaRPr lang="ko-KR" altLang="en-US" sz="2800" b="1" dirty="0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5" t="5387" r="8109" b="6732"/>
          <a:stretch/>
        </p:blipFill>
        <p:spPr>
          <a:xfrm>
            <a:off x="437881" y="1197735"/>
            <a:ext cx="4222866" cy="3147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7881" y="4507565"/>
                <a:ext cx="858348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altLang="ko-KR" sz="1600" dirty="0" smtClean="0"/>
                  <a:t>Korean vowels extracted from the 16GB of Korean word database.</a:t>
                </a:r>
                <a:endParaRPr lang="en-US" altLang="ko-KR" sz="1600" dirty="0"/>
              </a:p>
              <a:p>
                <a:pPr marL="285750" indent="-285750">
                  <a:buFont typeface="Arial"/>
                  <a:buChar char="•"/>
                </a:pPr>
                <a:endParaRPr lang="en-US" altLang="ko-KR" sz="1600" dirty="0"/>
              </a:p>
              <a:p>
                <a:pPr marL="285750" indent="-285750">
                  <a:buFont typeface="Arial"/>
                  <a:buChar char="•"/>
                </a:pPr>
                <a:r>
                  <a:rPr lang="en-US" altLang="ko-KR" sz="1600" dirty="0" smtClean="0"/>
                  <a:t>Due to labeling error, we calculated the middle time of each Korean vowel label and used </a:t>
                </a:r>
                <a14:m>
                  <m:oMath xmlns:m="http://schemas.openxmlformats.org/officeDocument/2006/math" xmlns="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sz="1600" dirty="0" smtClean="0"/>
                  <a:t>46ms. (If the vowel is shorter than 92ms, use the whole duration)</a:t>
                </a:r>
              </a:p>
              <a:p>
                <a:pPr marL="285750" indent="-285750">
                  <a:buFont typeface="Arial"/>
                  <a:buChar char="•"/>
                </a:pPr>
                <a:endParaRPr lang="en-US" altLang="ko-KR" sz="1600" dirty="0"/>
              </a:p>
              <a:p>
                <a:pPr marL="285750" indent="-285750">
                  <a:buFont typeface="Arial"/>
                  <a:buChar char="•"/>
                </a:pPr>
                <a:r>
                  <a:rPr lang="en-US" altLang="ko-KR" sz="1600" dirty="0" smtClean="0"/>
                  <a:t>Data used to train the Restricted Boltzmann Machine.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1" y="4507565"/>
                <a:ext cx="8583488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284" t="-1163" b="-3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9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562009" y="2057276"/>
            <a:ext cx="2808000" cy="504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MFCC (13d)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62009" y="4021161"/>
            <a:ext cx="2808000" cy="504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Classifier 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(Random Forest)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62009" y="1052736"/>
            <a:ext cx="5894177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Korean vowel audio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11560" y="4905217"/>
            <a:ext cx="82089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 smtClean="0"/>
              <a:t>Hand-crafted features: </a:t>
            </a:r>
            <a:r>
              <a:rPr lang="en-US" altLang="ko-KR" dirty="0" smtClean="0">
                <a:latin typeface="Arial"/>
                <a:cs typeface="Arial"/>
              </a:rPr>
              <a:t>MFCC (13 dimension) of Korean vowel audio extracted from Korean Song dataset.</a:t>
            </a:r>
          </a:p>
          <a:p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 smtClean="0"/>
              <a:t>Machine learned features</a:t>
            </a:r>
            <a:r>
              <a:rPr lang="en-US" altLang="ko-KR" dirty="0" smtClean="0">
                <a:latin typeface="Arial"/>
                <a:cs typeface="Arial"/>
              </a:rPr>
              <a:t>: Learn high-level features using the Restricted Boltzmann Machine (RBM).</a:t>
            </a:r>
          </a:p>
          <a:p>
            <a:endParaRPr lang="en-US" altLang="ko-KR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 smtClean="0">
                <a:latin typeface="Arial"/>
                <a:cs typeface="Arial"/>
              </a:rPr>
              <a:t>Classifiers : Random Forest (RF) &amp; Support Vector Machine (SVM).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35" name="직사각형 34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Algorithm Overview</a:t>
              </a:r>
              <a:endParaRPr lang="ko-KR" altLang="en-US" sz="2800" b="1" dirty="0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4647874" y="3031649"/>
            <a:ext cx="2808312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Restricted Boltzmann Machine (RBM)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47874" y="2042193"/>
            <a:ext cx="2808312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Mel-frequency Spectrum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47874" y="4021105"/>
            <a:ext cx="2808312" cy="50405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Classifier (Support Vector Machine)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/>
          <p:cNvCxnSpPr>
            <a:stCxn id="32" idx="2"/>
            <a:endCxn id="31" idx="0"/>
          </p:cNvCxnSpPr>
          <p:nvPr/>
        </p:nvCxnSpPr>
        <p:spPr>
          <a:xfrm>
            <a:off x="6052030" y="2546249"/>
            <a:ext cx="0" cy="4854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32" idx="0"/>
          </p:cNvCxnSpPr>
          <p:nvPr/>
        </p:nvCxnSpPr>
        <p:spPr>
          <a:xfrm>
            <a:off x="6052030" y="1556792"/>
            <a:ext cx="0" cy="485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11458" y="275465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visible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47873" y="3517049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hidden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45" name="직선 화살표 연결선 44"/>
          <p:cNvCxnSpPr>
            <a:stCxn id="31" idx="2"/>
          </p:cNvCxnSpPr>
          <p:nvPr/>
        </p:nvCxnSpPr>
        <p:spPr>
          <a:xfrm>
            <a:off x="6052030" y="3535705"/>
            <a:ext cx="0" cy="47607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55898" y="3757828"/>
            <a:ext cx="1511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High-level feature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2954153" y="1561244"/>
            <a:ext cx="0" cy="4854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5" idx="2"/>
            <a:endCxn id="26" idx="0"/>
          </p:cNvCxnSpPr>
          <p:nvPr/>
        </p:nvCxnSpPr>
        <p:spPr>
          <a:xfrm>
            <a:off x="2966009" y="2561276"/>
            <a:ext cx="0" cy="145988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7536" y="1522493"/>
            <a:ext cx="1456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Low-level feature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66009" y="2572191"/>
            <a:ext cx="1511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High-level feature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42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35" name="직사각형 34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Random Forest Classification</a:t>
              </a:r>
              <a:endParaRPr lang="ko-KR" altLang="en-US" sz="2800" b="1" dirty="0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592584" y="1001021"/>
            <a:ext cx="7777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are an ensemble learning method for classification (and regression) that </a:t>
            </a:r>
            <a:r>
              <a:rPr lang="en-US" dirty="0" smtClean="0"/>
              <a:t>  operate </a:t>
            </a:r>
            <a:r>
              <a:rPr lang="en-US" dirty="0"/>
              <a:t>by constructing a multitude of decision trees at training time and outputting the class that is the mode of the classes output by individual trees.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67" y="2151816"/>
            <a:ext cx="5365363" cy="2534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35" y="1869661"/>
            <a:ext cx="1644074" cy="28526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5046" y="5086770"/>
            <a:ext cx="795140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For example, root of the tree in the figure above means each data has equal probability. (25%)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Next, tree is divided into two </a:t>
            </a:r>
            <a:r>
              <a:rPr lang="en-GB" dirty="0" smtClean="0"/>
              <a:t>branches by the threshold that makes the best information gain.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/>
              <a:t>Iterate steps above.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</a:rPr>
              <a:t>13 </a:t>
            </a:r>
            <a:r>
              <a:rPr lang="en-US" altLang="ko-KR" dirty="0">
                <a:solidFill>
                  <a:schemeClr val="tx1"/>
                </a:solidFill>
              </a:rPr>
              <a:t>dimensional MFCC extracted from ‘song dataset’, and used for Random Forest training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18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611560" y="4844329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 smtClean="0">
                <a:latin typeface="Arial"/>
                <a:cs typeface="Arial"/>
              </a:rPr>
              <a:t>Label Description:</a:t>
            </a:r>
          </a:p>
          <a:p>
            <a:endParaRPr lang="en-US" altLang="ko-KR" dirty="0" smtClean="0">
              <a:latin typeface="Arial"/>
              <a:cs typeface="Arial"/>
            </a:endParaRPr>
          </a:p>
          <a:p>
            <a:r>
              <a:rPr lang="en-US" altLang="ko-KR" dirty="0" smtClean="0">
                <a:latin typeface="Arial"/>
                <a:cs typeface="Arial"/>
              </a:rPr>
              <a:t>	</a:t>
            </a:r>
            <a:r>
              <a:rPr lang="en-US" altLang="ko-KR" sz="1200" dirty="0" smtClean="0">
                <a:latin typeface="Arial"/>
                <a:cs typeface="Arial"/>
              </a:rPr>
              <a:t>1. Male/Dance/Unseen (G-Dragon)		6. Male/Ballad/Voice Seen (</a:t>
            </a:r>
            <a:r>
              <a:rPr lang="ko-KR" altLang="en-US" sz="1200" dirty="0" smtClean="0">
                <a:latin typeface="Arial"/>
                <a:cs typeface="Arial"/>
              </a:rPr>
              <a:t>김범수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2. Male/Ballad/Unseen (</a:t>
            </a:r>
            <a:r>
              <a:rPr lang="ko-KR" altLang="en-US" sz="1200" dirty="0" err="1" smtClean="0"/>
              <a:t>버스커버스커</a:t>
            </a:r>
            <a:r>
              <a:rPr lang="en-US" altLang="ko-KR" sz="1200" dirty="0" smtClean="0"/>
              <a:t>)		7. Female/Ballad/Voice Seen (</a:t>
            </a:r>
            <a:r>
              <a:rPr lang="ko-KR" altLang="en-US" sz="1200" dirty="0" smtClean="0"/>
              <a:t>백지영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>
                <a:latin typeface="Arial"/>
                <a:cs typeface="Arial"/>
              </a:rPr>
              <a:t>	</a:t>
            </a:r>
            <a:r>
              <a:rPr lang="en-US" altLang="ko-KR" sz="1200" dirty="0" smtClean="0">
                <a:latin typeface="Arial"/>
                <a:cs typeface="Arial"/>
              </a:rPr>
              <a:t>3. Male/Rap/Unseen (</a:t>
            </a:r>
            <a:r>
              <a:rPr lang="ko-KR" altLang="en-US" sz="1200" dirty="0" err="1" smtClean="0">
                <a:latin typeface="Arial"/>
                <a:cs typeface="Arial"/>
              </a:rPr>
              <a:t>슈프림팀</a:t>
            </a:r>
            <a:r>
              <a:rPr lang="en-US" altLang="ko-KR" sz="1200" dirty="0" smtClean="0">
                <a:latin typeface="Arial"/>
                <a:cs typeface="Arial"/>
              </a:rPr>
              <a:t>)		8. Male/Metal/Unseen (</a:t>
            </a:r>
            <a:r>
              <a:rPr lang="ko-KR" altLang="en-US" sz="1200" dirty="0" smtClean="0">
                <a:latin typeface="Arial"/>
                <a:cs typeface="Arial"/>
              </a:rPr>
              <a:t>시나위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4. Male/Ballad/Voice Seen (</a:t>
            </a:r>
            <a:r>
              <a:rPr lang="ko-KR" altLang="en-US" sz="1200" dirty="0" err="1" smtClean="0"/>
              <a:t>허각</a:t>
            </a:r>
            <a:r>
              <a:rPr lang="en-US" altLang="ko-KR" sz="1200" dirty="0" smtClean="0"/>
              <a:t>)		9. Female/Ballad/Voice Seen (</a:t>
            </a:r>
            <a:r>
              <a:rPr lang="ko-KR" altLang="en-US" sz="1200" dirty="0" smtClean="0"/>
              <a:t>윤하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>
                <a:latin typeface="Arial"/>
                <a:cs typeface="Arial"/>
              </a:rPr>
              <a:t>	</a:t>
            </a:r>
            <a:r>
              <a:rPr lang="en-US" altLang="ko-KR" sz="1200" dirty="0" smtClean="0">
                <a:latin typeface="Arial"/>
                <a:cs typeface="Arial"/>
              </a:rPr>
              <a:t>5. Female/Ballad/Voice Seen (</a:t>
            </a:r>
            <a:r>
              <a:rPr lang="ko-KR" altLang="en-US" sz="1200" dirty="0" err="1" smtClean="0">
                <a:latin typeface="Arial"/>
                <a:cs typeface="Arial"/>
              </a:rPr>
              <a:t>티아라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35" name="직사각형 34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Classification Results</a:t>
              </a:r>
              <a:endParaRPr lang="ko-KR" altLang="en-US" sz="2800" b="1" dirty="0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6" t="4979" r="9000" b="8417"/>
          <a:stretch/>
        </p:blipFill>
        <p:spPr>
          <a:xfrm>
            <a:off x="52906" y="1080656"/>
            <a:ext cx="4502468" cy="35867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2" t="4856" r="8909" b="8540"/>
          <a:stretch/>
        </p:blipFill>
        <p:spPr>
          <a:xfrm>
            <a:off x="4555374" y="1080656"/>
            <a:ext cx="4547061" cy="36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1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40976" y="2869309"/>
            <a:ext cx="7772400" cy="788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-US" sz="3200" b="0" dirty="0" smtClean="0">
                <a:solidFill>
                  <a:srgbClr val="000000"/>
                </a:solidFill>
              </a:rPr>
              <a:t>Step 4. </a:t>
            </a:r>
            <a:r>
              <a:rPr lang="en-US" sz="3200" b="0" dirty="0" smtClean="0">
                <a:solidFill>
                  <a:srgbClr val="000000"/>
                </a:solidFill>
              </a:rPr>
              <a:t>Audio-Lyrics </a:t>
            </a:r>
            <a:r>
              <a:rPr lang="en-US" sz="3200" b="0" dirty="0" smtClean="0">
                <a:solidFill>
                  <a:srgbClr val="000000"/>
                </a:solidFill>
              </a:rPr>
              <a:t>Alignment</a:t>
            </a:r>
            <a:endParaRPr lang="en" sz="3200" b="0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7" y="6293714"/>
            <a:ext cx="546809" cy="564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1" y="6293714"/>
            <a:ext cx="1466849" cy="5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148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Audio-Lyrics Alignment </a:t>
              </a:r>
              <a:r>
                <a:rPr lang="en-US" altLang="ko-KR" sz="2800" b="1" dirty="0" smtClean="0"/>
                <a:t>Overview</a:t>
              </a:r>
              <a:endParaRPr lang="ko-KR" altLang="en-US" sz="2800" b="1" dirty="0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sp>
        <p:nvSpPr>
          <p:cNvPr id="8" name="직사각형 24"/>
          <p:cNvSpPr/>
          <p:nvPr/>
        </p:nvSpPr>
        <p:spPr>
          <a:xfrm>
            <a:off x="1979172" y="1528267"/>
            <a:ext cx="1104878" cy="12491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Lyric Symbols</a:t>
            </a:r>
          </a:p>
        </p:txBody>
      </p:sp>
      <p:cxnSp>
        <p:nvCxnSpPr>
          <p:cNvPr id="10" name="직선 화살표 연결선 5"/>
          <p:cNvCxnSpPr>
            <a:stCxn id="8" idx="2"/>
          </p:cNvCxnSpPr>
          <p:nvPr/>
        </p:nvCxnSpPr>
        <p:spPr>
          <a:xfrm flipH="1">
            <a:off x="2079292" y="2777395"/>
            <a:ext cx="452319" cy="47452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4"/>
          <p:cNvSpPr/>
          <p:nvPr/>
        </p:nvSpPr>
        <p:spPr>
          <a:xfrm>
            <a:off x="796884" y="1535238"/>
            <a:ext cx="1073083" cy="1228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Vowel Classifier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96882" y="3251925"/>
            <a:ext cx="2287167" cy="7815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Observation Probability Matrix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9"/>
          <p:cNvCxnSpPr>
            <a:stCxn id="23" idx="2"/>
          </p:cNvCxnSpPr>
          <p:nvPr/>
        </p:nvCxnSpPr>
        <p:spPr>
          <a:xfrm>
            <a:off x="1333426" y="2763433"/>
            <a:ext cx="480721" cy="50244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9"/>
          <p:cNvCxnSpPr>
            <a:stCxn id="25" idx="2"/>
            <a:endCxn id="28" idx="0"/>
          </p:cNvCxnSpPr>
          <p:nvPr/>
        </p:nvCxnSpPr>
        <p:spPr>
          <a:xfrm>
            <a:off x="1940466" y="4033498"/>
            <a:ext cx="1" cy="50244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5"/>
          <p:cNvSpPr/>
          <p:nvPr/>
        </p:nvSpPr>
        <p:spPr>
          <a:xfrm>
            <a:off x="796884" y="4535944"/>
            <a:ext cx="2287165" cy="9630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Viterbi Alignment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w</a:t>
            </a:r>
            <a:r>
              <a:rPr lang="en-US" altLang="ko-KR" sz="1600" dirty="0" smtClean="0">
                <a:solidFill>
                  <a:schemeClr val="tx1"/>
                </a:solidFill>
              </a:rPr>
              <a:t>ith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Duration Model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91942" y="1375023"/>
            <a:ext cx="47725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dirty="0">
                <a:latin typeface="Arial"/>
                <a:cs typeface="Arial"/>
              </a:rPr>
              <a:t>Objective</a:t>
            </a:r>
            <a:r>
              <a:rPr lang="en-US" altLang="ko-KR" sz="1600" dirty="0" smtClean="0">
                <a:latin typeface="Arial"/>
                <a:cs typeface="Arial"/>
              </a:rPr>
              <a:t>: to align Lyric </a:t>
            </a:r>
            <a:r>
              <a:rPr lang="en-US" altLang="ko-KR" sz="1600" dirty="0"/>
              <a:t>s</a:t>
            </a:r>
            <a:r>
              <a:rPr lang="en-US" altLang="ko-KR" sz="1600" dirty="0" smtClean="0">
                <a:latin typeface="Arial"/>
                <a:cs typeface="Arial"/>
              </a:rPr>
              <a:t>equence to Vowel</a:t>
            </a:r>
            <a:r>
              <a:rPr lang="en-US" altLang="ko-KR" sz="1600" dirty="0" smtClean="0"/>
              <a:t>-c</a:t>
            </a:r>
            <a:r>
              <a:rPr lang="en-US" altLang="ko-KR" sz="1600" dirty="0" smtClean="0">
                <a:latin typeface="Arial"/>
                <a:cs typeface="Arial"/>
              </a:rPr>
              <a:t>lass Probability output. </a:t>
            </a:r>
            <a:endParaRPr lang="en-US" altLang="ko-KR" sz="16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altLang="ko-KR" sz="16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600" dirty="0" smtClean="0"/>
              <a:t>Input : Class Probability and Symbol Sequence.</a:t>
            </a:r>
          </a:p>
          <a:p>
            <a:pPr marL="285750" indent="-285750">
              <a:buFont typeface="Arial"/>
              <a:buChar char="•"/>
            </a:pPr>
            <a:endParaRPr lang="en-US" altLang="ko-KR" sz="1600" dirty="0"/>
          </a:p>
          <a:p>
            <a:pPr marL="285750" indent="-285750">
              <a:buFont typeface="Arial"/>
              <a:buChar char="•"/>
            </a:pPr>
            <a:r>
              <a:rPr lang="en-US" altLang="ko-KR" sz="1600" dirty="0" smtClean="0"/>
              <a:t>Observation: we can generate (number of observation frame) X (number of symbol transition) matrix from the input.</a:t>
            </a:r>
          </a:p>
          <a:p>
            <a:pPr marL="285750" indent="-285750">
              <a:buFont typeface="Arial"/>
              <a:buChar char="•"/>
            </a:pPr>
            <a:endParaRPr lang="en-US" altLang="ko-KR" sz="16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600" dirty="0" smtClean="0"/>
              <a:t>Viterbi Alignment: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assuming Left-to-Right HMM.</a:t>
            </a:r>
          </a:p>
          <a:p>
            <a:pPr marL="285750" indent="-285750">
              <a:buFont typeface="Arial"/>
              <a:buChar char="•"/>
            </a:pPr>
            <a:endParaRPr lang="en-US" altLang="ko-KR" sz="16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600" dirty="0" smtClean="0"/>
              <a:t>Duration Model:  optimize Gamma Distribution parameter by Maximum-Likelihood Estimation (MLE) manner. </a:t>
            </a:r>
            <a:endParaRPr lang="en-US" altLang="ko-KR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917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40976" y="2406869"/>
            <a:ext cx="7772400" cy="788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-US" sz="3200" b="0" dirty="0" smtClean="0">
                <a:solidFill>
                  <a:srgbClr val="000000"/>
                </a:solidFill>
              </a:rPr>
              <a:t>Step 1. Vocal Enhancement</a:t>
            </a:r>
            <a:endParaRPr lang="en" sz="3200" b="0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7" y="6293714"/>
            <a:ext cx="546809" cy="564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1" y="6293714"/>
            <a:ext cx="1466849" cy="5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135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Audio-Lyrics Alignment </a:t>
              </a:r>
              <a:r>
                <a:rPr lang="en-US" sz="2800" b="1" dirty="0" smtClean="0"/>
                <a:t>Examples</a:t>
              </a:r>
              <a:endParaRPr lang="ko-KR" altLang="en-US" sz="2800" b="1" dirty="0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pic>
        <p:nvPicPr>
          <p:cNvPr id="2" name="Picture 1" descr="BSB_Butggotending_alig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91" y="815770"/>
            <a:ext cx="7321296" cy="5486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32719" y="6062769"/>
            <a:ext cx="3700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Arial"/>
                <a:cs typeface="Arial"/>
              </a:rPr>
              <a:t>버스커버스커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벚꽃 엔딩 </a:t>
            </a:r>
            <a:endParaRPr lang="en-US" altLang="ko-KR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4151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Audio-Lyrics Alignment </a:t>
              </a:r>
              <a:r>
                <a:rPr lang="en-US" sz="2800" b="1" dirty="0" smtClean="0"/>
                <a:t>Examples</a:t>
              </a:r>
              <a:endParaRPr lang="ko-KR" altLang="en-US" sz="2800" b="1" dirty="0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pic>
        <p:nvPicPr>
          <p:cNvPr id="3" name="Picture 2" descr="TAR_Hideandseek_alig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0" y="827284"/>
            <a:ext cx="7321296" cy="5486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0256" y="6062769"/>
            <a:ext cx="4479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티아라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숨바꼭질 </a:t>
            </a:r>
            <a:endParaRPr lang="en-US" altLang="ko-KR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848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Audio-Lyrics </a:t>
              </a:r>
              <a:r>
                <a:rPr lang="en-US" sz="2800" b="1"/>
                <a:t>Alignment </a:t>
              </a:r>
              <a:r>
                <a:rPr lang="en-US" sz="2800" b="1" smtClean="0"/>
                <a:t>Examples</a:t>
              </a:r>
              <a:endParaRPr lang="ko-KR" altLang="en-US" sz="2800" b="1" dirty="0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pic>
        <p:nvPicPr>
          <p:cNvPr id="3" name="Picture 2" descr="GD_Bbiddakhagae_alig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91" y="815770"/>
            <a:ext cx="7321296" cy="5486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32719" y="6062769"/>
            <a:ext cx="3700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Arial"/>
                <a:cs typeface="Arial"/>
              </a:rPr>
              <a:t>G-Dragon - </a:t>
            </a:r>
            <a:r>
              <a:rPr lang="ko-KR" altLang="en-US" dirty="0" smtClean="0">
                <a:latin typeface="Arial"/>
                <a:cs typeface="Arial"/>
              </a:rPr>
              <a:t>삐딱하게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998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40976" y="2869309"/>
            <a:ext cx="7772400" cy="788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-US" sz="3200" b="0" dirty="0" smtClean="0">
                <a:solidFill>
                  <a:srgbClr val="000000"/>
                </a:solidFill>
              </a:rPr>
              <a:t>Automatic </a:t>
            </a:r>
            <a:r>
              <a:rPr lang="en-US" sz="3200" b="0" dirty="0" smtClean="0">
                <a:solidFill>
                  <a:srgbClr val="000000"/>
                </a:solidFill>
              </a:rPr>
              <a:t>Audio-</a:t>
            </a:r>
            <a:r>
              <a:rPr lang="en-US" sz="3200" b="0" dirty="0" smtClean="0">
                <a:solidFill>
                  <a:srgbClr val="000000"/>
                </a:solidFill>
              </a:rPr>
              <a:t>Lyrics </a:t>
            </a:r>
            <a:r>
              <a:rPr lang="en-US" sz="3200" b="0" dirty="0" smtClean="0">
                <a:solidFill>
                  <a:srgbClr val="000000"/>
                </a:solidFill>
              </a:rPr>
              <a:t>Alignment Demo</a:t>
            </a:r>
            <a:endParaRPr lang="en" sz="3200" b="0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7" y="6293714"/>
            <a:ext cx="546809" cy="564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1" y="6293714"/>
            <a:ext cx="1466849" cy="5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7400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0870" y="927812"/>
            <a:ext cx="7801725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Remove or suppress the instrument sound and enhance the vocal part from the original audio signal.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Use unique acoustic features of the vocal.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Estimate the predominant f0 prior to extracting the vocal signal.</a:t>
            </a:r>
            <a:endParaRPr lang="ko-KR" altLang="en-US" sz="1600" dirty="0"/>
          </a:p>
        </p:txBody>
      </p:sp>
      <p:pic>
        <p:nvPicPr>
          <p:cNvPr id="1026" name="Picture 2" descr="C:\Users\User\AppData\Local\Microsoft\Windows\Temporary Internet Files\Content.IE5\9PR9JU3X\MC900441298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75" y="4231466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AppData\Local\Microsoft\Windows\Temporary Internet Files\Content.IE5\GHIL720W\MP90043878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4" y="5671626"/>
            <a:ext cx="125937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AppData\Local\Microsoft\Windows\Temporary Internet Files\Content.IE5\9WVLRU99\MC900242221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84" y="2935322"/>
            <a:ext cx="90629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081788" y="3746563"/>
            <a:ext cx="729858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925950" y="4693684"/>
            <a:ext cx="88569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2051720" y="5160221"/>
            <a:ext cx="748915" cy="5114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04048" y="4412356"/>
            <a:ext cx="1595309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Vocal</a:t>
            </a:r>
          </a:p>
          <a:p>
            <a:pPr algn="ctr"/>
            <a:r>
              <a:rPr lang="en-US" altLang="ko-KR" dirty="0" smtClean="0"/>
              <a:t>Enhancement</a:t>
            </a:r>
            <a:endParaRPr lang="ko-KR" altLang="en-US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6761816" y="4735522"/>
            <a:ext cx="55806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C:\Users\User\AppData\Local\Microsoft\Windows\Temporary Internet Files\Content.IE5\9WVLRU99\MC900242221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02" y="4303474"/>
            <a:ext cx="90629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직선 화살표 연결선 51"/>
          <p:cNvCxnSpPr/>
          <p:nvPr/>
        </p:nvCxnSpPr>
        <p:spPr>
          <a:xfrm>
            <a:off x="4149729" y="4708758"/>
            <a:ext cx="697211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096413" y="4293965"/>
            <a:ext cx="799437" cy="7994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3210225" y="4711661"/>
            <a:ext cx="5718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3496131" y="4399648"/>
            <a:ext cx="0" cy="6182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Objective</a:t>
              </a:r>
              <a:endParaRPr lang="ko-KR" altLang="en-US" sz="2800" b="1" dirty="0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0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Algorithm Overview</a:t>
              </a:r>
              <a:endParaRPr lang="ko-KR" altLang="en-US" sz="28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54" y="1412543"/>
            <a:ext cx="4329800" cy="4607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2894" y="1519992"/>
            <a:ext cx="2979712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STFT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2894" y="5416027"/>
            <a:ext cx="2979712" cy="5579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Inverse STFT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2894" y="4447323"/>
            <a:ext cx="2979712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High pass filter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2894" y="2488696"/>
            <a:ext cx="2979712" cy="6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Vocal separation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2894" y="3457400"/>
            <a:ext cx="2979712" cy="669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Soft masking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>
            <a:stCxn id="8" idx="2"/>
            <a:endCxn id="12" idx="0"/>
          </p:cNvCxnSpPr>
          <p:nvPr/>
        </p:nvCxnSpPr>
        <p:spPr>
          <a:xfrm>
            <a:off x="2152750" y="2167992"/>
            <a:ext cx="0" cy="32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2"/>
            <a:endCxn id="13" idx="0"/>
          </p:cNvCxnSpPr>
          <p:nvPr/>
        </p:nvCxnSpPr>
        <p:spPr>
          <a:xfrm>
            <a:off x="2152750" y="3136696"/>
            <a:ext cx="0" cy="32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2"/>
            <a:endCxn id="10" idx="0"/>
          </p:cNvCxnSpPr>
          <p:nvPr/>
        </p:nvCxnSpPr>
        <p:spPr>
          <a:xfrm>
            <a:off x="2152750" y="4126619"/>
            <a:ext cx="0" cy="32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0" idx="2"/>
            <a:endCxn id="9" idx="0"/>
          </p:cNvCxnSpPr>
          <p:nvPr/>
        </p:nvCxnSpPr>
        <p:spPr>
          <a:xfrm>
            <a:off x="2152750" y="5095323"/>
            <a:ext cx="0" cy="32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1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Modeling</a:t>
              </a:r>
              <a:endParaRPr lang="ko-KR" altLang="en-US" sz="28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3173683" y="3242632"/>
          <a:ext cx="2699291" cy="378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수식" r:id="rId4" imgW="1638300" imgH="228600" progId="Equation.3">
                  <p:embed/>
                </p:oleObj>
              </mc:Choice>
              <mc:Fallback>
                <p:oleObj name="수식" r:id="rId4" imgW="163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683" y="3242632"/>
                        <a:ext cx="2699291" cy="3785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26583" y="1930294"/>
            <a:ext cx="7393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spectrogram of the music (W) can be represented as a sum of the spectrograms of </a:t>
            </a:r>
            <a:b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harmonic (H), </a:t>
            </a: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percussive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(P), and vocal (V).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258" y="4102532"/>
            <a:ext cx="7107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altLang="ko-KR" sz="1600" i="1" dirty="0" smtClean="0">
                <a:latin typeface="+mn-lt"/>
                <a:cs typeface="Times New Roman" panose="02020603050405020304" pitchFamily="18" charset="0"/>
              </a:rPr>
              <a:t>γ</a:t>
            </a:r>
            <a:r>
              <a:rPr lang="en-US" altLang="ko-KR" sz="1600" i="1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 : a parameter for the scale compression</a:t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	- to compensate the gap between the ideal and the practical model</a:t>
            </a:r>
            <a:endParaRPr lang="en-US" altLang="ko-KR" sz="1600" i="1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5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Modeling (cont.)</a:t>
              </a:r>
              <a:endParaRPr lang="ko-KR" altLang="en-US" sz="28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055183" y="1615969"/>
            <a:ext cx="6850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Characteristic of each musical component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- Harmonic sound : harmonic structure, relatively stationary</a:t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		&gt; shown as horizontal ridges in the spectrogram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- Percussive sound : broadband spectra, short sustain time</a:t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		&gt; vertical ridges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- Vocal : harmonic structure, non-stationary spectra</a:t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	&gt; cannot be classified neither harmonic nor percussive sound</a:t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	&gt; sparse distribution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9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Modeling (cont.)</a:t>
              </a:r>
              <a:endParaRPr lang="ko-KR" altLang="en-US" sz="28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074233" y="1396894"/>
            <a:ext cx="742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Cost function</a:t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- minimize the spectral/temporal gradients of the harmonic/percussive spectrogram.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- the residual component, which is forced to have a sparse distribution</a:t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	is considered as vocal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746340"/>
              </p:ext>
            </p:extLst>
          </p:nvPr>
        </p:nvGraphicFramePr>
        <p:xfrm>
          <a:off x="2533650" y="3451191"/>
          <a:ext cx="4538504" cy="8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수식" r:id="rId4" imgW="3238500" imgH="609600" progId="Equation.3">
                  <p:embed/>
                </p:oleObj>
              </mc:Choice>
              <mc:Fallback>
                <p:oleObj name="수식" r:id="rId4" imgW="32385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3650" y="3451191"/>
                        <a:ext cx="4538504" cy="83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571554"/>
              </p:ext>
            </p:extLst>
          </p:nvPr>
        </p:nvGraphicFramePr>
        <p:xfrm>
          <a:off x="3781425" y="4480420"/>
          <a:ext cx="1570892" cy="542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수식" r:id="rId6" imgW="1231366" imgH="406224" progId="Equation.3">
                  <p:embed/>
                </p:oleObj>
              </mc:Choice>
              <mc:Fallback>
                <p:oleObj name="수식" r:id="rId6" imgW="1231366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425" y="4480420"/>
                        <a:ext cx="1570892" cy="5421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264733" y="5183565"/>
            <a:ext cx="742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altLang="ko-KR" sz="1600" dirty="0" smtClean="0">
                <a:latin typeface="+mn-lt"/>
                <a:cs typeface="Times New Roman" panose="02020603050405020304" pitchFamily="18" charset="0"/>
              </a:rPr>
              <a:t>α</a:t>
            </a: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 : a relative weight between the smoothness of H and 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altLang="ko-KR" sz="1600" dirty="0" smtClean="0">
                <a:latin typeface="+mn-lt"/>
                <a:cs typeface="Times New Roman" panose="02020603050405020304" pitchFamily="18" charset="0"/>
              </a:rPr>
              <a:t>φ</a:t>
            </a: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 : a relative weight for the vocal L1-norm minimization</a:t>
            </a:r>
          </a:p>
        </p:txBody>
      </p:sp>
    </p:spTree>
    <p:extLst>
      <p:ext uri="{BB962C8B-B14F-4D97-AF65-F5344CB8AC3E}">
        <p14:creationId xmlns:p14="http://schemas.microsoft.com/office/powerpoint/2010/main" val="282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9144000" cy="797859"/>
            <a:chOff x="0" y="0"/>
            <a:chExt cx="9144000" cy="797859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9144000" cy="7978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137319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Optimization</a:t>
              </a:r>
              <a:endParaRPr lang="ko-KR" altLang="en-US" sz="28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150" y="116786"/>
              <a:ext cx="1466849" cy="56428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83758" y="2174281"/>
            <a:ext cx="7422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Equivalent vocal term using non-negativity and summation constraints</a:t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	The cost function can be represented using H and P only, without V.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Differentiations of the cost function :</a:t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en-US" altLang="ko-KR" sz="1600" dirty="0" smtClean="0">
                <a:latin typeface="+mn-lt"/>
                <a:cs typeface="Times New Roman" panose="02020603050405020304" pitchFamily="18" charset="0"/>
              </a:rPr>
            </a:br>
            <a:r>
              <a:rPr lang="en-US" altLang="ko-KR" sz="1600" dirty="0" smtClean="0">
                <a:latin typeface="+mn-lt"/>
                <a:cs typeface="Times New Roman" panose="02020603050405020304" pitchFamily="18" charset="0"/>
              </a:rPr>
              <a:t>	the optimal H and P can be obtained iteratively.</a:t>
            </a: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/>
          </p:nvPr>
        </p:nvGraphicFramePr>
        <p:xfrm>
          <a:off x="3120677" y="2791539"/>
          <a:ext cx="2556224" cy="470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수식" r:id="rId4" imgW="2020320" imgH="383760" progId="Equation.3">
                  <p:embed/>
                </p:oleObj>
              </mc:Choice>
              <mc:Fallback>
                <p:oleObj name="수식" r:id="rId4" imgW="202032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0677" y="2791539"/>
                        <a:ext cx="2556224" cy="4704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/>
          </p:nvPr>
        </p:nvGraphicFramePr>
        <p:xfrm>
          <a:off x="2167094" y="1217717"/>
          <a:ext cx="4220468" cy="778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수식" r:id="rId6" imgW="3238500" imgH="609600" progId="Equation.3">
                  <p:embed/>
                </p:oleObj>
              </mc:Choice>
              <mc:Fallback>
                <p:oleObj name="수식" r:id="rId6" imgW="32385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094" y="1217717"/>
                        <a:ext cx="4220468" cy="7785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/>
          </p:nvPr>
        </p:nvGraphicFramePr>
        <p:xfrm>
          <a:off x="3120677" y="4638432"/>
          <a:ext cx="2484319" cy="499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수식" r:id="rId8" imgW="2221560" imgH="429480" progId="Equation.3">
                  <p:embed/>
                </p:oleObj>
              </mc:Choice>
              <mc:Fallback>
                <p:oleObj name="수식" r:id="rId8" imgW="2221560" imgH="42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0677" y="4638432"/>
                        <a:ext cx="2484319" cy="4996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/>
          </p:nvPr>
        </p:nvGraphicFramePr>
        <p:xfrm>
          <a:off x="3158432" y="5274898"/>
          <a:ext cx="2551183" cy="49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수식" r:id="rId10" imgW="2313000" imgH="429480" progId="Equation.3">
                  <p:embed/>
                </p:oleObj>
              </mc:Choice>
              <mc:Fallback>
                <p:oleObj name="수식" r:id="rId10" imgW="2313000" imgH="42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8432" y="5274898"/>
                        <a:ext cx="2551183" cy="491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74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912</Words>
  <Application>Microsoft Macintosh PowerPoint</Application>
  <PresentationFormat>On-screen Show (4:3)</PresentationFormat>
  <Paragraphs>215</Paragraphs>
  <Slides>33</Slides>
  <Notes>10</Notes>
  <HiddenSlides>0</HiddenSlides>
  <MMClips>8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/>
      <vt:lpstr>수식</vt:lpstr>
      <vt:lpstr>Development of Song-Lyric Automatic Alignment System (Final Presentation &amp; Demo)</vt:lpstr>
      <vt:lpstr>PowerPoint Presentation</vt:lpstr>
      <vt:lpstr>Step 1. Vocal Enhancement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2. Singing Voice Activity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3. Korean Vowel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4. Audio-Lyrics Alignment</vt:lpstr>
      <vt:lpstr>PowerPoint Presentation</vt:lpstr>
      <vt:lpstr>PowerPoint Presentation</vt:lpstr>
      <vt:lpstr>PowerPoint Presentation</vt:lpstr>
      <vt:lpstr>PowerPoint Presentation</vt:lpstr>
      <vt:lpstr>Automatic Audio-Lyrics Alignment 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Song-Lyric Automatic Alignment  in Audio</dc:title>
  <dc:creator>Ziwon Hyung</dc:creator>
  <cp:lastModifiedBy>성균 장</cp:lastModifiedBy>
  <cp:revision>89</cp:revision>
  <dcterms:modified xsi:type="dcterms:W3CDTF">2014-02-19T05:27:10Z</dcterms:modified>
</cp:coreProperties>
</file>